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</p:sldMasterIdLst>
  <p:sldIdLst>
    <p:sldId id="257" r:id="rId2"/>
    <p:sldId id="272" r:id="rId3"/>
    <p:sldId id="312" r:id="rId4"/>
    <p:sldId id="341" r:id="rId5"/>
    <p:sldId id="340" r:id="rId6"/>
    <p:sldId id="313" r:id="rId7"/>
    <p:sldId id="339" r:id="rId8"/>
    <p:sldId id="342" r:id="rId9"/>
    <p:sldId id="346" r:id="rId10"/>
    <p:sldId id="358" r:id="rId11"/>
    <p:sldId id="359" r:id="rId12"/>
    <p:sldId id="360" r:id="rId13"/>
    <p:sldId id="344" r:id="rId14"/>
    <p:sldId id="361" r:id="rId15"/>
    <p:sldId id="362" r:id="rId16"/>
    <p:sldId id="352" r:id="rId17"/>
    <p:sldId id="351" r:id="rId18"/>
    <p:sldId id="353" r:id="rId19"/>
    <p:sldId id="355" r:id="rId20"/>
    <p:sldId id="363" r:id="rId21"/>
    <p:sldId id="356" r:id="rId22"/>
    <p:sldId id="364" r:id="rId23"/>
    <p:sldId id="365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660"/>
  </p:normalViewPr>
  <p:slideViewPr>
    <p:cSldViewPr snapToGrid="0">
      <p:cViewPr varScale="1">
        <p:scale>
          <a:sx n="59" d="100"/>
          <a:sy n="59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8:57:0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24575,'38'2'0,"1"1"0,-1 2 0,0 2 0,56 18 0,-27-13 0,-55-11 0,-1 0 0,0 1 0,0 1 0,0 0 0,0 0 0,0 1 0,0 0 0,16 10 0,-10-2 0,-1 0 0,-1 1 0,-1 1 0,0 1 0,0 0 0,-1 0 0,-1 1 0,-1 1 0,12 22 0,7 22 0,31 90 0,-41-100 0,-12-24 0,-1 0 0,-1 0 0,-1 0 0,0 30 0,6 28 0,-3-16 0,-3 1 0,-7 108 0,0-57 0,0-88 0,-1 0 0,-2 0 0,-12 41 0,8-34 0,-6 58 0,11-72 0,-1 0 0,-1-1 0,-9 27 0,-11 48 0,21-71 0,-2-1 0,0 0 0,-2 0 0,-1-1 0,-1 0 0,-2-1 0,0 0 0,-2-1 0,-25 33 0,25-40 0,0 0 0,-2-1 0,0-1 0,-1-1 0,0 0 0,-1-2 0,-1 0 0,0-1 0,-1 0 0,0-2 0,-1-1 0,-23 7 0,-36 7 6,-64 22-1377,124-36-5455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7:22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2 557 24575,'-2'-131'0,"5"-141"0,-3 265 0,1 0 0,-1 1 0,1-1 0,1 1 0,0-1 0,-1 1 0,2 0 0,-1-1 0,1 1 0,0 0 0,0 1 0,1-1 0,0 1 0,0-1 0,0 1 0,0 0 0,1 0 0,0 1 0,0-1 0,0 1 0,1 1 0,-1-1 0,1 1 0,11-6 0,-7 6 0,1 0 0,-1 1 0,1 0 0,-1 0 0,1 1 0,0 0 0,-1 1 0,1 1 0,0-1 0,0 2 0,-1-1 0,1 2 0,-1-1 0,19 8 0,68 34-1365,-72-34-5461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8:57:4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24575,'1'-1'0,"-1"0"0,1 0 0,-1 0 0,1 0 0,-1 1 0,1-1 0,0 0 0,-1 0 0,1 1 0,0-1 0,0 0 0,0 1 0,0-1 0,-1 1 0,1-1 0,0 1 0,0 0 0,0-1 0,0 1 0,0 0 0,0 0 0,0-1 0,0 1 0,0 0 0,0 0 0,0 0 0,0 0 0,0 0 0,0 1 0,0-1 0,0 0 0,0 0 0,0 1 0,2 0 0,39 8 0,-30-3 0,0 0 0,0 1 0,0 0 0,-1 1 0,0 0 0,-1 1 0,0 0 0,0 1 0,-1 0 0,0 0 0,-1 1 0,0 0 0,10 20 0,8 18 0,-2 1 0,17 55 0,-20-50 0,-13-33 0,11 23 0,-2 0 0,-2 1 0,15 85 0,-27-109 0,7 52 0,1 100 0,-9 47 0,-6 179 0,-1-352 0,-18 72 0,-2 14 0,18-99 0,-2 0 0,-1-1 0,-15 35 0,16-42 0,4-16 10,0 0 0,-1 0 0,0 0 0,-1 0 0,0-1 0,0 0 0,-1-1 0,0 0 0,-1 0 0,0 0 0,-18 12 0,5-7-307,0-1 0,-1 0 0,0-2 0,-39 14 0,38-18-6529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7:3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1037 1063 24575,'-86'1'0,"-1"-4"0,1-3 0,-154-32 0,223 34 0,-210-60 0,196 53 0,0-1 0,1-2 0,1-1 0,0-1 0,-29-22 0,51 32 0,0 0 0,0-1 0,1 0 0,0-1 0,0 1 0,0-1 0,1 0 0,0 0 0,1-1 0,0 0 0,0 1 0,1-1 0,0-1 0,1 1 0,0 0 0,-1-10 0,-1-15 0,3-1 0,0 0 0,5-35 0,-4 67 0,2-21 0,1 1 0,0-1 0,2 1 0,1 0 0,1 0 0,0 1 0,2 0 0,18-34 0,-18 41 0,1 1 0,0 1 0,0-1 0,1 2 0,1-1 0,0 2 0,1-1 0,0 2 0,1 0 0,0 0 0,1 1 0,28-12 0,24-7 0,106-29 0,-135 48 0,0 1 0,0 3 0,1 1 0,64 1 0,365 5 0,23 0 0,-444 1 0,0 2 0,-1 2 0,0 2 0,0 2 0,-1 2 0,0 2 0,-1 2 0,61 33 0,-48-25 0,-44-20 0,0 0 0,-1 1 0,1 0 0,-1 1 0,14 10 0,-23-13 0,1 0 0,-1 1 0,0-1 0,0 1 0,0-1 0,0 1 0,-1 0 0,0 0 0,0 0 0,0 0 0,-1 0 0,0 1 0,0-1 0,0 0 0,0 6 0,0 16 0,-3 48 0,0-39 0,2-5 0,-1 8 0,-1 0 0,-8 42 0,8-68 0,-1-1 0,-1 0 0,0 1 0,-1-1 0,0-1 0,-1 1 0,0-1 0,-1 0 0,0 0 0,-12 13 0,10-13 0,-1 0 0,0 0 0,-1-2 0,0 1 0,0-1 0,-1-1 0,0 0 0,-1 0 0,-26 10 0,-13 3 0,12-5 0,-82 22 0,-242 49 0,258-73 0,76-12 0,0 2 0,1 0 0,-36 12 0,-74 15-1365,117-24-5461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7:4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4500 24575,'1'-25'0,"1"0"0,2 1 0,0-1 0,14-44 0,44-94 0,-41 112 0,34-87 0,5 3 0,85-139 0,490-719 0,-603 943 0,298-489 0,-169 267 0,-113 198 0,92-106 0,-1 48 0,-5 5 0,-16-21 0,-76 91 0,75-76 0,-47 70 0,149-99 0,-196 146 0,315-191 0,-265 169 0,2 4 0,143-44 0,-94 42 0,4-3 0,3 6 0,168-21 0,-275 50 0,-1-1 0,1-1 0,28-12 0,34-8 0,-25 12 0,1 2 0,0 3 0,105-2 0,-142 11-1365,-3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7:43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24575,'62'3'0,"0"3"0,100 23 0,-126-22 0,-29-6 0,0 1 0,0 0 0,0 1 0,0-1 0,-1 1 0,1 1 0,-1-1 0,8 6 0,-13-8 0,1 0 0,-1 0 0,0 0 0,0 0 0,0 1 0,0-1 0,0 0 0,0 0 0,0 1 0,0-1 0,-1 1 0,1-1 0,-1 0 0,1 1 0,-1-1 0,1 1 0,-1-1 0,0 1 0,0 0 0,1-1 0,-1 1 0,0-1 0,-1 1 0,1-1 0,0 1 0,0 0 0,-1-1 0,1 1 0,-1-1 0,1 1 0,-1-1 0,1 0 0,-1 1 0,0-1 0,0 0 0,0 1 0,0-1 0,0 0 0,0 0 0,0 0 0,0 0 0,-1 0 0,1 0 0,0 0 0,-2 1 0,-22 18 0,-1-1 0,-34 20 0,-19 12 0,-102 90 92,-39 28-1549,188-146-5369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1:48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 24575,'1'0'0,"0"0"0,-1 1 0,1-1 0,0 1 0,0-1 0,0 1 0,-1-1 0,1 1 0,0-1 0,-1 1 0,1-1 0,0 1 0,-1 0 0,1 0 0,-1-1 0,1 1 0,-1 0 0,0 0 0,1-1 0,-1 1 0,0 0 0,1 0 0,-1 0 0,0 0 0,0 1 0,6 30 0,-4-23 0,22 84 0,-14-61 0,-2-1 0,5 35 0,34 205 0,-34-203 0,44 158 0,7 40 0,-56-197 0,-4 1 0,-6 94 0,-1-37 0,1-61 0,-2 0 0,-4 0 0,-2 0 0,-3-1 0,-23 65 0,-78 163 0,42-122 0,54-125 0,-3-2 0,-28 47 0,38-72 0,-1-1 0,-1 0 0,-1-1 0,-1-1 0,0 0 0,-1-1 0,-20 15 0,23-22 29,-1 0-1,0-1 0,-28 9 0,-9 5-1506,29-10-5348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1:51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1064 24575,'1'-4'0,"0"0"0,1 0 0,-1 1 0,1-1 0,0 0 0,0 1 0,0-1 0,0 1 0,1 0 0,-1 0 0,1 0 0,0 0 0,0 0 0,0 1 0,4-3 0,2-4 0,30-25 0,1 1 0,2 2 0,66-37 0,148-64 0,-229 119 0,128-61 0,2 8 0,314-88 0,391-7 0,-469 95 0,405-79 0,-680 131 0,0 6 0,177 9 0,-130 2 0,-86 0 0,1 3 0,-1 4 0,97 24 0,220 85 0,-384-116 0,52 18 0,-1 3 0,75 39 0,-52-15 0,107 80 0,-153-97 0,-2 2 0,-1 1 0,-1 2 0,46 61 0,-36-35-1365,-33-44-5461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7:19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1965 983 24575,'-1228'0'0,"1183"-2"0,0-2 0,1-2 0,0-1 0,0-3 0,1-1 0,0-3 0,1-1 0,0-2 0,2-2 0,0-1 0,1-3 0,1-1 0,1-1 0,-47-44 0,77 63 0,1 0 0,0-1 0,0 0 0,1-1 0,-1 1 0,2-1 0,-1 0 0,1 0 0,0-1 0,1 1 0,-4-14 0,6 17 0,0 0 0,0 0 0,1 0 0,0 0 0,0 0 0,0 0 0,0 0 0,1 0 0,0 0 0,0 0 0,0 0 0,1 0 0,-1 0 0,1 1 0,0-1 0,1 1 0,-1-1 0,1 1 0,0 0 0,0 0 0,0 0 0,6-5 0,22-18 0,1 2 0,1 1 0,1 1 0,1 2 0,65-29 0,196-59 0,-99 26 0,-137 54 0,106-34 0,-121 53 0,1 1 0,60-2 0,-62 7 0,519-7 0,-361 13 0,483-1 0,-480 17 0,-147-11 0,-38-4 0,0 0 0,0 2 0,0 0 0,0 2 0,-1 0 0,0 1 0,-1 1 0,0 0 0,0 1 0,-1 2 0,0-1 0,23 23 0,-21-18 0,-3-3 0,-1 1 0,0 0 0,16 22 0,-26-30 0,-1 1 0,0-1 0,0 1 0,-1 0 0,0 0 0,-1 1 0,1-1 0,-1 0 0,0 1 0,-1-1 0,0 1 0,0 11 0,0 3 0,-1-1 0,-1 1 0,-1-1 0,-1 1 0,-1-1 0,0 0 0,-2 0 0,0-1 0,-2 1 0,0-1 0,-1-1 0,-1 0 0,-1 0 0,0-1 0,-16 18 0,2-5 0,-11 15 0,-70 70 0,94-105 0,-1 0 0,0 0 0,-1-1 0,0-1 0,-1-1 0,0 0 0,0 0 0,0-2 0,-1 0 0,-26 6 0,-66 3 0,0-5 0,-215-8 0,150-4 0,6 2-1365,138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07:2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3577 24575,'9'-1'0,"1"-1"0,-1 0 0,0-1 0,1 1 0,-1-2 0,12-5 0,11-4 0,39-10 0,-1-4 0,-2-2 0,121-72 0,-90 33 0,-3-5 0,-3-4 0,-4-4 0,-3-3 0,102-132 0,-121 127 0,-4-2 0,-4-3 0,-5-2 0,-3-3 0,-5-2 0,34-110 0,-68 171 0,-3 0 0,-1-1 0,-2-1 0,1-43 0,-9-169 0,-1 118 0,3 62 0,-4-1 0,-2 0 0,-4 1 0,-3 1 0,-4 0 0,-32-91 0,-77-143 0,21 57 0,102 243 0,0 0 0,0 0 0,0 0 0,-1 0 0,0 1 0,0 0 0,0 0 0,-1 0 0,0 0 0,0 1 0,-1 0 0,0 0 0,1 0 0,-2 1 0,1-1 0,0 1 0,-1 1 0,0 0 0,0 0 0,0 0 0,0 0 0,-7 0 0,-7-5-455,1-1 0,-37-22 0,34 18-6371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549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90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9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1413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50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065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360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038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78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91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59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03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40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31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35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47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83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D02BF28-F6CC-443C-BEEA-D26146FACEB8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AD2335-019D-4CB9-B8B4-FC667AEE4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55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0.png"/><Relationship Id="rId7" Type="http://schemas.openxmlformats.org/officeDocument/2006/relationships/customXml" Target="../ink/ink3.xml"/><Relationship Id="rId12" Type="http://schemas.openxmlformats.org/officeDocument/2006/relationships/image" Target="../media/image1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image" Target="../media/image90.png"/><Relationship Id="rId10" Type="http://schemas.openxmlformats.org/officeDocument/2006/relationships/image" Target="../media/image110.png"/><Relationship Id="rId4" Type="http://schemas.openxmlformats.org/officeDocument/2006/relationships/customXml" Target="../ink/ink2.xml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0.png"/><Relationship Id="rId7" Type="http://schemas.openxmlformats.org/officeDocument/2006/relationships/customXml" Target="../ink/ink8.xml"/><Relationship Id="rId12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10.xml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customXml" Target="../ink/ink7.xml"/><Relationship Id="rId9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 rot="21420000">
            <a:off x="-15100" y="761347"/>
            <a:ext cx="11642837" cy="2943999"/>
          </a:xfrm>
        </p:spPr>
        <p:txBody>
          <a:bodyPr>
            <a:noAutofit/>
          </a:bodyPr>
          <a:lstStyle/>
          <a:p>
            <a:r>
              <a:rPr kumimoji="1" lang="en-US" altLang="ja-JP" sz="96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Web</a:t>
            </a:r>
            <a:r>
              <a:rPr lang="ja-JP" altLang="en-US" sz="96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プログラミング</a:t>
            </a:r>
            <a:endParaRPr kumimoji="1" lang="ja-JP" altLang="en-US" sz="96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1420000">
            <a:off x="4684428" y="4987889"/>
            <a:ext cx="1833213" cy="949955"/>
          </a:xfrm>
        </p:spPr>
        <p:txBody>
          <a:bodyPr/>
          <a:lstStyle/>
          <a:p>
            <a:r>
              <a:rPr kumimoji="1" lang="ja-JP" altLang="en-US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加藤大輔</a:t>
            </a:r>
          </a:p>
        </p:txBody>
      </p:sp>
    </p:spTree>
    <p:extLst>
      <p:ext uri="{BB962C8B-B14F-4D97-AF65-F5344CB8AC3E}">
        <p14:creationId xmlns:p14="http://schemas.microsoft.com/office/powerpoint/2010/main" val="194511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738" t="22328" r="6394" b="5559"/>
          <a:stretch/>
        </p:blipFill>
        <p:spPr>
          <a:xfrm>
            <a:off x="244928" y="0"/>
            <a:ext cx="12192000" cy="69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838" t="21956" r="5992" b="6304"/>
          <a:stretch/>
        </p:blipFill>
        <p:spPr>
          <a:xfrm>
            <a:off x="0" y="-1"/>
            <a:ext cx="12192000" cy="69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838" t="21957" r="5992" b="6864"/>
          <a:stretch/>
        </p:blipFill>
        <p:spPr>
          <a:xfrm>
            <a:off x="0" y="0"/>
            <a:ext cx="12192000" cy="68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1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1892" y="42081"/>
            <a:ext cx="10396882" cy="1151965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24286" y="1075677"/>
            <a:ext cx="11532093" cy="5468645"/>
          </a:xfrm>
        </p:spPr>
        <p:txBody>
          <a:bodyPr anchor="t">
            <a:normAutofit/>
          </a:bodyPr>
          <a:lstStyle/>
          <a:p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配布した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html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の空欄に以下のプログラムを入力してください</a:t>
            </a:r>
            <a:endParaRPr kumimoji="1" lang="en-US" altLang="ja-JP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&lt;select id = "mobile"&gt;</a:t>
            </a: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&lt;option&gt;iPhone&lt;/option&gt;</a:t>
            </a: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&lt;option&gt;Android&lt;/option&gt;</a:t>
            </a: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&lt;option&gt;WindowsPhone&lt;/option&gt;</a:t>
            </a: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&lt;option&gt;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ガラケー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&lt;/option&gt;</a:t>
            </a: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&lt;/select&gt;</a:t>
            </a:r>
            <a:endParaRPr lang="en-US" altLang="ja-JP" sz="2400" b="1" u="sng" cap="none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0B3B72-9CC5-AB44-AE4E-B87E43458FEA}"/>
              </a:ext>
            </a:extLst>
          </p:cNvPr>
          <p:cNvSpPr/>
          <p:nvPr/>
        </p:nvSpPr>
        <p:spPr>
          <a:xfrm>
            <a:off x="124286" y="1763960"/>
            <a:ext cx="10964488" cy="365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AE0032-A70A-A0B6-899C-C3DEA67F8F75}"/>
              </a:ext>
            </a:extLst>
          </p:cNvPr>
          <p:cNvSpPr/>
          <p:nvPr/>
        </p:nvSpPr>
        <p:spPr>
          <a:xfrm>
            <a:off x="10393722" y="268367"/>
            <a:ext cx="1798278" cy="58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記述</a:t>
            </a:r>
            <a:r>
              <a:rPr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欄</a:t>
            </a:r>
            <a:r>
              <a:rPr kumimoji="1" lang="en-US" altLang="ja-JP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04</a:t>
            </a:r>
            <a:endParaRPr kumimoji="1" lang="ja-JP" altLang="en-US">
              <a:solidFill>
                <a:schemeClr val="tx1"/>
              </a:solidFill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12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738" t="22328" r="6093" b="7423"/>
          <a:stretch/>
        </p:blipFill>
        <p:spPr>
          <a:xfrm>
            <a:off x="0" y="0"/>
            <a:ext cx="12192000" cy="67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838" t="21956" r="5992" b="6491"/>
          <a:stretch/>
        </p:blipFill>
        <p:spPr>
          <a:xfrm>
            <a:off x="0" y="0"/>
            <a:ext cx="12192000" cy="6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0716" y="2597727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r>
              <a:rPr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lang="ja-JP" altLang="en-US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解説</a:t>
            </a:r>
            <a:r>
              <a:rPr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  <a:endParaRPr kumimoji="1" lang="en-US" altLang="ja-JP" sz="54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0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1892" y="42081"/>
            <a:ext cx="10396882" cy="1151965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087391" y="1204607"/>
            <a:ext cx="5275019" cy="1437777"/>
          </a:xfrm>
        </p:spPr>
        <p:txBody>
          <a:bodyPr anchor="t">
            <a:normAutofit/>
          </a:bodyPr>
          <a:lstStyle/>
          <a:p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関わってる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ID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は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”msg”</a:t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　　　　　　　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“mobile”</a:t>
            </a:r>
            <a:endParaRPr lang="en-US" altLang="ja-JP" sz="2400" b="1" u="sng" cap="none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9DA969-EFAF-750F-14C1-17C9DF68C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5010" r="59015" b="18184"/>
          <a:stretch/>
        </p:blipFill>
        <p:spPr>
          <a:xfrm>
            <a:off x="296187" y="1342061"/>
            <a:ext cx="4655893" cy="3944314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FFBD62-B58C-E7D6-8371-F52B0897A31E}"/>
              </a:ext>
            </a:extLst>
          </p:cNvPr>
          <p:cNvSpPr/>
          <p:nvPr/>
        </p:nvSpPr>
        <p:spPr>
          <a:xfrm>
            <a:off x="296187" y="1342061"/>
            <a:ext cx="4104361" cy="19059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9D33FBD-5616-E111-794A-0C8C5C858D06}"/>
              </a:ext>
            </a:extLst>
          </p:cNvPr>
          <p:cNvSpPr/>
          <p:nvPr/>
        </p:nvSpPr>
        <p:spPr>
          <a:xfrm>
            <a:off x="296189" y="3238500"/>
            <a:ext cx="4104361" cy="16243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7BA94CB-AA6C-C2D1-9AD7-0C35AD885BAC}"/>
              </a:ext>
            </a:extLst>
          </p:cNvPr>
          <p:cNvCxnSpPr/>
          <p:nvPr/>
        </p:nvCxnSpPr>
        <p:spPr>
          <a:xfrm>
            <a:off x="4400548" y="2257425"/>
            <a:ext cx="15716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79AA456-ABD1-6DC9-F218-7744C28C644D}"/>
              </a:ext>
            </a:extLst>
          </p:cNvPr>
          <p:cNvSpPr txBox="1">
            <a:spLocks/>
          </p:cNvSpPr>
          <p:nvPr/>
        </p:nvSpPr>
        <p:spPr>
          <a:xfrm>
            <a:off x="6087392" y="4014465"/>
            <a:ext cx="5533108" cy="1437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関わってる</a:t>
            </a:r>
            <a:r>
              <a:rPr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ID</a:t>
            </a:r>
            <a:r>
              <a:rPr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は</a:t>
            </a:r>
            <a:r>
              <a:rPr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”pc”</a:t>
            </a:r>
            <a:endParaRPr lang="en-US" altLang="ja-JP" sz="2400" b="1" u="sng" cap="none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AECDDAC-F3E5-699B-514C-784B13D8088B}"/>
              </a:ext>
            </a:extLst>
          </p:cNvPr>
          <p:cNvCxnSpPr/>
          <p:nvPr/>
        </p:nvCxnSpPr>
        <p:spPr>
          <a:xfrm>
            <a:off x="4391940" y="4276727"/>
            <a:ext cx="15716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コンテンツ プレースホルダー 4">
            <a:extLst>
              <a:ext uri="{FF2B5EF4-FFF2-40B4-BE49-F238E27FC236}">
                <a16:creationId xmlns:a16="http://schemas.microsoft.com/office/drawing/2014/main" id="{778D8305-708A-F414-FB79-86A597411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32" r="88934" b="41827"/>
          <a:stretch/>
        </p:blipFill>
        <p:spPr>
          <a:xfrm>
            <a:off x="10059316" y="4167750"/>
            <a:ext cx="1505832" cy="1390171"/>
          </a:xfrm>
          <a:prstGeom prst="rect">
            <a:avLst/>
          </a:prstGeom>
        </p:spPr>
      </p:pic>
      <p:pic>
        <p:nvPicPr>
          <p:cNvPr id="16" name="コンテンツ プレースホルダー 4">
            <a:extLst>
              <a:ext uri="{FF2B5EF4-FFF2-40B4-BE49-F238E27FC236}">
                <a16:creationId xmlns:a16="http://schemas.microsoft.com/office/drawing/2014/main" id="{6AAFB2C8-24BC-8488-1BB3-7726DA959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30" r="82838" b="58538"/>
          <a:stretch/>
        </p:blipFill>
        <p:spPr>
          <a:xfrm>
            <a:off x="9026988" y="2392460"/>
            <a:ext cx="2335422" cy="6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6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1892" y="42081"/>
            <a:ext cx="10396882" cy="1151965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24286" y="1075677"/>
            <a:ext cx="11532093" cy="5468645"/>
          </a:xfrm>
        </p:spPr>
        <p:txBody>
          <a:bodyPr anchor="t">
            <a:normAutofit/>
          </a:bodyPr>
          <a:lstStyle/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&lt;option&gt;…&lt;select&gt;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タグ内で使用し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　　　　　 メニューの選択肢を作成する要素</a:t>
            </a:r>
          </a:p>
          <a:p>
            <a:pPr marL="0" indent="0">
              <a:buNone/>
            </a:pP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             &lt;option&gt;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タグ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1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つにつき、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1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つの選択肢となる</a:t>
            </a:r>
            <a:endParaRPr kumimoji="1" lang="en-US" altLang="ja-JP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endParaRPr lang="en-US" altLang="ja-JP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試しに</a:t>
            </a:r>
            <a:r>
              <a:rPr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1</a:t>
            </a:r>
            <a:r>
              <a:rPr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～</a:t>
            </a:r>
            <a:r>
              <a:rPr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2</a:t>
            </a:r>
            <a:r>
              <a:rPr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項目増やしてみましょう</a:t>
            </a:r>
            <a:endParaRPr kumimoji="1" lang="ja-JP" altLang="en-US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327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1892" y="42081"/>
            <a:ext cx="10396882" cy="1151965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24286" y="1075677"/>
            <a:ext cx="11532093" cy="54686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＊解説＊</a:t>
            </a:r>
            <a:endParaRPr kumimoji="1" lang="en-US" altLang="ja-JP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function clickNow(){</a:t>
            </a:r>
          </a:p>
          <a:p>
            <a:pPr marL="0" indent="0">
              <a:buNone/>
            </a:pP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var mobile = </a:t>
            </a:r>
            <a:r>
              <a:rPr kumimoji="1" lang="en-US" altLang="ja-JP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document.querySelector</a:t>
            </a: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('#mobile');</a:t>
            </a:r>
          </a:p>
          <a:p>
            <a:pPr marL="0" indent="0">
              <a:buNone/>
            </a:pP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var res = '&lt;p&gt;' + </a:t>
            </a:r>
            <a:r>
              <a:rPr kumimoji="1" lang="en-US" altLang="ja-JP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mobile.value</a:t>
            </a: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 + '&lt;/p&gt;'</a:t>
            </a:r>
          </a:p>
          <a:p>
            <a:pPr marL="0" indent="0">
              <a:buNone/>
            </a:pP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var pc = </a:t>
            </a:r>
            <a:r>
              <a:rPr kumimoji="1" lang="en-US" altLang="ja-JP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document.querySelector</a:t>
            </a: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('#pc');</a:t>
            </a:r>
          </a:p>
          <a:p>
            <a:pPr marL="0" indent="0">
              <a:buNone/>
            </a:pP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var opts = </a:t>
            </a:r>
            <a:r>
              <a:rPr kumimoji="1" lang="en-US" altLang="ja-JP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pc.getElementsByTagName</a:t>
            </a: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('option');</a:t>
            </a:r>
          </a:p>
          <a:p>
            <a:pPr marL="0" indent="0">
              <a:buNone/>
            </a:pP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var </a:t>
            </a:r>
            <a:r>
              <a:rPr kumimoji="1" lang="en-US" altLang="ja-JP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sel_pc</a:t>
            </a:r>
            <a:r>
              <a:rPr kumimoji="1" lang="en-US" altLang="ja-JP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 = '&lt;p&gt;’;</a:t>
            </a:r>
            <a:endParaRPr kumimoji="1" lang="en-US" altLang="ja-JP" sz="12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endParaRPr lang="en-US" altLang="ja-JP" sz="2400" b="1" u="sng" cap="none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0B3B72-9CC5-AB44-AE4E-B87E43458FEA}"/>
              </a:ext>
            </a:extLst>
          </p:cNvPr>
          <p:cNvSpPr/>
          <p:nvPr/>
        </p:nvSpPr>
        <p:spPr>
          <a:xfrm>
            <a:off x="124287" y="1602705"/>
            <a:ext cx="6962314" cy="3140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992C580-A4F7-8218-A06D-A61545E5BDD3}"/>
              </a:ext>
            </a:extLst>
          </p:cNvPr>
          <p:cNvSpPr/>
          <p:nvPr/>
        </p:nvSpPr>
        <p:spPr>
          <a:xfrm>
            <a:off x="10393722" y="268367"/>
            <a:ext cx="1798278" cy="58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記述</a:t>
            </a:r>
            <a:r>
              <a:rPr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欄</a:t>
            </a:r>
            <a:r>
              <a:rPr kumimoji="1" lang="en-US" altLang="ja-JP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01</a:t>
            </a:r>
            <a:r>
              <a:rPr kumimoji="1"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～</a:t>
            </a:r>
            <a:r>
              <a:rPr kumimoji="1" lang="en-US" altLang="ja-JP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03</a:t>
            </a:r>
            <a:endParaRPr kumimoji="1" lang="ja-JP" altLang="en-US">
              <a:solidFill>
                <a:schemeClr val="tx1"/>
              </a:solidFill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FC3259E-5579-3618-9D2A-FB2F172FDA5C}"/>
              </a:ext>
            </a:extLst>
          </p:cNvPr>
          <p:cNvSpPr/>
          <p:nvPr/>
        </p:nvSpPr>
        <p:spPr>
          <a:xfrm>
            <a:off x="7458075" y="1602705"/>
            <a:ext cx="4733924" cy="1611450"/>
          </a:xfrm>
          <a:prstGeom prst="wedgeRectCallout">
            <a:avLst>
              <a:gd name="adj1" fmla="val -56987"/>
              <a:gd name="adj2" fmla="val 219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id mobile</a:t>
            </a: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の</a:t>
            </a: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DOM</a:t>
            </a: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オブジェクトを取得し</a:t>
            </a: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文章で表示する</a:t>
            </a:r>
            <a:endParaRPr kumimoji="1" lang="ja-JP" altLang="en-US" sz="2400">
              <a:solidFill>
                <a:schemeClr val="tx1"/>
              </a:solidFill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C1772EBE-EDE4-BB3A-E64F-A6496BC561CF}"/>
                  </a:ext>
                </a:extLst>
              </p14:cNvPr>
              <p14:cNvContentPartPr/>
              <p14:nvPr/>
            </p14:nvContentPartPr>
            <p14:xfrm>
              <a:off x="6873165" y="2123715"/>
              <a:ext cx="272520" cy="8326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C1772EBE-EDE4-BB3A-E64F-A6496BC561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4165" y="2115075"/>
                <a:ext cx="2901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1526003E-71F1-AFB3-22B7-3D74D240683D}"/>
                  </a:ext>
                </a:extLst>
              </p14:cNvPr>
              <p14:cNvContentPartPr/>
              <p14:nvPr/>
            </p14:nvContentPartPr>
            <p14:xfrm>
              <a:off x="6848325" y="3214155"/>
              <a:ext cx="163440" cy="83232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1526003E-71F1-AFB3-22B7-3D74D24068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9325" y="3205155"/>
                <a:ext cx="181080" cy="8499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B1ED85C2-9BC0-84C2-EC61-198FE1A65CC1}"/>
              </a:ext>
            </a:extLst>
          </p:cNvPr>
          <p:cNvSpPr/>
          <p:nvPr/>
        </p:nvSpPr>
        <p:spPr>
          <a:xfrm>
            <a:off x="7458074" y="3705588"/>
            <a:ext cx="4733925" cy="1611450"/>
          </a:xfrm>
          <a:prstGeom prst="wedgeRectCallout">
            <a:avLst>
              <a:gd name="adj1" fmla="val -58575"/>
              <a:gd name="adj2" fmla="val -44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id pc</a:t>
            </a: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の</a:t>
            </a: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DOM</a:t>
            </a: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オブジェクトを取得し</a:t>
            </a: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&lt;option&gt;</a:t>
            </a: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タグのオブジェクトを</a:t>
            </a:r>
            <a:endParaRPr lang="en-US" altLang="ja-JP" sz="2400">
              <a:solidFill>
                <a:schemeClr val="tx1"/>
              </a:solidFill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r>
              <a:rPr kumimoji="1"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取得する</a:t>
            </a:r>
          </a:p>
        </p:txBody>
      </p:sp>
      <p:pic>
        <p:nvPicPr>
          <p:cNvPr id="12" name="コンテンツ プレースホルダー 4">
            <a:extLst>
              <a:ext uri="{FF2B5EF4-FFF2-40B4-BE49-F238E27FC236}">
                <a16:creationId xmlns:a16="http://schemas.microsoft.com/office/drawing/2014/main" id="{DE0923B5-1820-FC22-B3E4-9BCD43B936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942" r="82838" b="29434"/>
          <a:stretch/>
        </p:blipFill>
        <p:spPr>
          <a:xfrm>
            <a:off x="4320780" y="4248287"/>
            <a:ext cx="1843881" cy="252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373991EA-851B-2748-2019-E2ACF6682999}"/>
                  </a:ext>
                </a:extLst>
              </p14:cNvPr>
              <p14:cNvContentPartPr/>
              <p14:nvPr/>
            </p14:nvContentPartPr>
            <p14:xfrm>
              <a:off x="4293765" y="4236915"/>
              <a:ext cx="852480" cy="396720"/>
            </p14:xfrm>
          </p:contentPart>
        </mc:Choice>
        <mc:Fallback xmlns=""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373991EA-851B-2748-2019-E2ACF66829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4765" y="4228275"/>
                <a:ext cx="870120" cy="41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98032E9-8809-9D85-A6BE-0803396CA3A2}"/>
              </a:ext>
            </a:extLst>
          </p:cNvPr>
          <p:cNvGrpSpPr/>
          <p:nvPr/>
        </p:nvGrpSpPr>
        <p:grpSpPr>
          <a:xfrm>
            <a:off x="5191245" y="2733195"/>
            <a:ext cx="1727280" cy="1686240"/>
            <a:chOff x="5191245" y="2733195"/>
            <a:chExt cx="1727280" cy="16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インク 14">
                  <a:extLst>
                    <a:ext uri="{FF2B5EF4-FFF2-40B4-BE49-F238E27FC236}">
                      <a16:creationId xmlns:a16="http://schemas.microsoft.com/office/drawing/2014/main" id="{170F1B50-6046-7D06-48BE-168C1DAB2464}"/>
                    </a:ext>
                  </a:extLst>
                </p14:cNvPr>
                <p14:cNvContentPartPr/>
                <p14:nvPr/>
              </p14:nvContentPartPr>
              <p14:xfrm>
                <a:off x="5191245" y="2799435"/>
                <a:ext cx="1647000" cy="1620000"/>
              </p14:xfrm>
            </p:contentPart>
          </mc:Choice>
          <mc:Fallback xmlns="">
            <p:pic>
              <p:nvPicPr>
                <p:cNvPr id="15" name="インク 14">
                  <a:extLst>
                    <a:ext uri="{FF2B5EF4-FFF2-40B4-BE49-F238E27FC236}">
                      <a16:creationId xmlns:a16="http://schemas.microsoft.com/office/drawing/2014/main" id="{170F1B50-6046-7D06-48BE-168C1DAB24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2245" y="2790795"/>
                  <a:ext cx="166464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インク 15">
                  <a:extLst>
                    <a:ext uri="{FF2B5EF4-FFF2-40B4-BE49-F238E27FC236}">
                      <a16:creationId xmlns:a16="http://schemas.microsoft.com/office/drawing/2014/main" id="{F328CE33-A10A-C198-57E9-6A1A9C83A47D}"/>
                    </a:ext>
                  </a:extLst>
                </p14:cNvPr>
                <p14:cNvContentPartPr/>
                <p14:nvPr/>
              </p14:nvContentPartPr>
              <p14:xfrm>
                <a:off x="6686685" y="2733195"/>
                <a:ext cx="231840" cy="215640"/>
              </p14:xfrm>
            </p:contentPart>
          </mc:Choice>
          <mc:Fallback xmlns="">
            <p:pic>
              <p:nvPicPr>
                <p:cNvPr id="16" name="インク 15">
                  <a:extLst>
                    <a:ext uri="{FF2B5EF4-FFF2-40B4-BE49-F238E27FC236}">
                      <a16:creationId xmlns:a16="http://schemas.microsoft.com/office/drawing/2014/main" id="{F328CE33-A10A-C198-57E9-6A1A9C83A4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8045" y="2724555"/>
                  <a:ext cx="249480" cy="23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97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113190"/>
            <a:ext cx="10396882" cy="1151965"/>
          </a:xfrm>
        </p:spPr>
        <p:txBody>
          <a:bodyPr/>
          <a:lstStyle/>
          <a:p>
            <a:r>
              <a:rPr lang="ja-JP" altLang="en-US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目次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7975" y="1265155"/>
            <a:ext cx="10394707" cy="3894058"/>
          </a:xfrm>
        </p:spPr>
        <p:txBody>
          <a:bodyPr anchor="t">
            <a:normAutofit/>
          </a:bodyPr>
          <a:lstStyle/>
          <a:p>
            <a:r>
              <a:rPr lang="ja-JP" altLang="en-US" sz="2800" cap="none">
                <a:solidFill>
                  <a:srgbClr val="FF0000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課題</a:t>
            </a:r>
            <a:r>
              <a:rPr lang="en-US" altLang="ja-JP" sz="2800" cap="none">
                <a:solidFill>
                  <a:srgbClr val="FF0000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5(</a:t>
            </a:r>
            <a:r>
              <a:rPr lang="ja-JP" altLang="en-US" sz="2800" cap="none">
                <a:solidFill>
                  <a:srgbClr val="FF0000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レポートについて</a:t>
            </a:r>
            <a:r>
              <a:rPr lang="en-US" altLang="ja-JP" sz="2800" cap="none">
                <a:solidFill>
                  <a:srgbClr val="FF0000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</a:p>
          <a:p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一覧リストとプルダウンリスト</a:t>
            </a:r>
          </a:p>
        </p:txBody>
      </p:sp>
    </p:spTree>
    <p:extLst>
      <p:ext uri="{BB962C8B-B14F-4D97-AF65-F5344CB8AC3E}">
        <p14:creationId xmlns:p14="http://schemas.microsoft.com/office/powerpoint/2010/main" val="174573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838" t="21770" r="5792" b="6118"/>
          <a:stretch/>
        </p:blipFill>
        <p:spPr>
          <a:xfrm>
            <a:off x="0" y="0"/>
            <a:ext cx="12192000" cy="69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1892" y="42081"/>
            <a:ext cx="10396882" cy="1151965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24286" y="1075677"/>
            <a:ext cx="11532093" cy="5468645"/>
          </a:xfrm>
        </p:spPr>
        <p:txBody>
          <a:bodyPr anchor="t">
            <a:normAutofit/>
          </a:bodyPr>
          <a:lstStyle/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*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解説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*</a:t>
            </a:r>
          </a:p>
          <a:p>
            <a:pPr marL="0" indent="0">
              <a:buNone/>
            </a:pPr>
            <a:r>
              <a:rPr kumimoji="1" lang="en-US" altLang="ja-JP" sz="1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for(var opt in opts ){</a:t>
            </a:r>
          </a:p>
          <a:p>
            <a:pPr marL="0" indent="0">
              <a:buNone/>
            </a:pPr>
            <a:r>
              <a:rPr kumimoji="1" lang="en-US" altLang="ja-JP" sz="1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if(opts[opt].selected){</a:t>
            </a:r>
          </a:p>
          <a:p>
            <a:pPr marL="0" indent="0">
              <a:buNone/>
            </a:pPr>
            <a:r>
              <a:rPr kumimoji="1" lang="en-US" altLang="ja-JP" sz="1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sel_pc += opts[opt].value + '';</a:t>
            </a:r>
          </a:p>
          <a:p>
            <a:pPr marL="0" indent="0">
              <a:buNone/>
            </a:pPr>
            <a:r>
              <a:rPr kumimoji="1" lang="en-US" altLang="ja-JP" sz="1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}</a:t>
            </a:r>
          </a:p>
          <a:p>
            <a:pPr marL="0" indent="0">
              <a:buNone/>
            </a:pPr>
            <a:r>
              <a:rPr kumimoji="1" lang="en-US" altLang="ja-JP" sz="1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}</a:t>
            </a:r>
          </a:p>
          <a:p>
            <a:pPr marL="0" indent="0">
              <a:buNone/>
            </a:pPr>
            <a:endParaRPr lang="en-US" altLang="ja-JP" sz="2400" b="1" u="sng" cap="none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0B3B72-9CC5-AB44-AE4E-B87E43458FEA}"/>
              </a:ext>
            </a:extLst>
          </p:cNvPr>
          <p:cNvSpPr/>
          <p:nvPr/>
        </p:nvSpPr>
        <p:spPr>
          <a:xfrm>
            <a:off x="124286" y="1763960"/>
            <a:ext cx="4352464" cy="2293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74FCB5-024B-231C-DF7E-6EEDD86E27F2}"/>
              </a:ext>
            </a:extLst>
          </p:cNvPr>
          <p:cNvSpPr/>
          <p:nvPr/>
        </p:nvSpPr>
        <p:spPr>
          <a:xfrm>
            <a:off x="10393722" y="268367"/>
            <a:ext cx="1798278" cy="581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記述</a:t>
            </a:r>
            <a:r>
              <a:rPr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欄</a:t>
            </a:r>
            <a:r>
              <a:rPr kumimoji="1" lang="en-US" altLang="ja-JP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01</a:t>
            </a:r>
            <a:r>
              <a:rPr kumimoji="1" lang="ja-JP" altLang="en-US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～</a:t>
            </a:r>
            <a:r>
              <a:rPr kumimoji="1" lang="en-US" altLang="ja-JP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03</a:t>
            </a:r>
            <a:endParaRPr kumimoji="1" lang="ja-JP" altLang="en-US">
              <a:solidFill>
                <a:schemeClr val="tx1"/>
              </a:solidFill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FEBE687-3E3D-E7CD-56DB-F1ADD6246AFC}"/>
              </a:ext>
            </a:extLst>
          </p:cNvPr>
          <p:cNvSpPr/>
          <p:nvPr/>
        </p:nvSpPr>
        <p:spPr>
          <a:xfrm>
            <a:off x="5424489" y="3063459"/>
            <a:ext cx="6129335" cy="2293690"/>
          </a:xfrm>
          <a:prstGeom prst="wedgeRectCallout">
            <a:avLst>
              <a:gd name="adj1" fmla="val -74291"/>
              <a:gd name="adj2" fmla="val -62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もし、メニューのオブジェクトが</a:t>
            </a:r>
            <a:r>
              <a:rPr kumimoji="1" lang="en-US" altLang="ja-JP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選択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されていたら</a:t>
            </a:r>
            <a:r>
              <a:rPr kumimoji="1" lang="ja-JP" altLang="en-US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、その選択されている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もの</a:t>
            </a:r>
            <a:r>
              <a:rPr lang="ja-JP" altLang="en-US" sz="2400" dirty="0" smtClean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の</a:t>
            </a:r>
            <a:r>
              <a:rPr lang="ja-JP" altLang="en-US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値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を</a:t>
            </a:r>
            <a:r>
              <a:rPr kumimoji="1" lang="ja-JP" altLang="en-US" sz="2400" dirty="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表示する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EB09CF3F-7988-361D-2345-F7E7C649C8E8}"/>
                  </a:ext>
                </a:extLst>
              </p14:cNvPr>
              <p14:cNvContentPartPr/>
              <p14:nvPr/>
            </p14:nvContentPartPr>
            <p14:xfrm>
              <a:off x="3924405" y="2342595"/>
              <a:ext cx="230760" cy="10321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EB09CF3F-7988-361D-2345-F7E7C649C8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405" y="2333955"/>
                <a:ext cx="248400" cy="10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70D4407F-1E1C-0F5B-86BC-BE28B3F2FF28}"/>
                  </a:ext>
                </a:extLst>
              </p14:cNvPr>
              <p14:cNvContentPartPr/>
              <p14:nvPr/>
            </p14:nvContentPartPr>
            <p14:xfrm>
              <a:off x="2561805" y="1474275"/>
              <a:ext cx="2070360" cy="38304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70D4407F-1E1C-0F5B-86BC-BE28B3F2FF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3165" y="1465635"/>
                <a:ext cx="2088000" cy="40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E58CF97-AF49-5C64-78E1-5684B82662A1}"/>
              </a:ext>
            </a:extLst>
          </p:cNvPr>
          <p:cNvSpPr/>
          <p:nvPr/>
        </p:nvSpPr>
        <p:spPr>
          <a:xfrm>
            <a:off x="5424490" y="1323027"/>
            <a:ext cx="6129334" cy="1611450"/>
          </a:xfrm>
          <a:prstGeom prst="wedgeRectCallout">
            <a:avLst>
              <a:gd name="adj1" fmla="val -67852"/>
              <a:gd name="adj2" fmla="val -212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for</a:t>
            </a:r>
            <a:r>
              <a:rPr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文</a:t>
            </a:r>
            <a:endParaRPr lang="en-US" altLang="ja-JP" sz="2400">
              <a:solidFill>
                <a:schemeClr val="tx1"/>
              </a:solidFill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r>
              <a:rPr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     </a:t>
            </a:r>
            <a:r>
              <a:rPr lang="en-US" altLang="ja-JP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f</a:t>
            </a:r>
            <a:r>
              <a:rPr kumimoji="1" lang="en-US" altLang="ja-JP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or(</a:t>
            </a:r>
            <a:r>
              <a:rPr kumimoji="1" lang="ja-JP" altLang="en-US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変数　</a:t>
            </a:r>
            <a:r>
              <a:rPr kumimoji="1" lang="en-US" altLang="ja-JP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in </a:t>
            </a:r>
            <a:r>
              <a:rPr kumimoji="1" lang="ja-JP" altLang="en-US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オブジェクト</a:t>
            </a:r>
            <a:r>
              <a:rPr kumimoji="1" lang="en-US" altLang="ja-JP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  <a:br>
              <a:rPr kumimoji="1" lang="en-US" altLang="ja-JP" sz="2400" u="sng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各オブジェクトすべて抽出したり</a:t>
            </a:r>
            <a:r>
              <a:rPr kumimoji="1"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400">
                <a:solidFill>
                  <a:schemeClr val="tx1"/>
                </a:solidFill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同じ処理をさせたい場合に使用する</a:t>
            </a:r>
          </a:p>
        </p:txBody>
      </p:sp>
      <p:pic>
        <p:nvPicPr>
          <p:cNvPr id="10" name="コンテンツ プレースホルダー 4">
            <a:extLst>
              <a:ext uri="{FF2B5EF4-FFF2-40B4-BE49-F238E27FC236}">
                <a16:creationId xmlns:a16="http://schemas.microsoft.com/office/drawing/2014/main" id="{29B14395-C58B-4003-FA1E-23F5730474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942" r="82838" b="29434"/>
          <a:stretch/>
        </p:blipFill>
        <p:spPr>
          <a:xfrm>
            <a:off x="2632869" y="4288923"/>
            <a:ext cx="1843881" cy="2522320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072656F-4286-E907-874E-5AD1E7C20160}"/>
              </a:ext>
            </a:extLst>
          </p:cNvPr>
          <p:cNvGrpSpPr/>
          <p:nvPr/>
        </p:nvGrpSpPr>
        <p:grpSpPr>
          <a:xfrm>
            <a:off x="2588085" y="3380835"/>
            <a:ext cx="1805040" cy="1611360"/>
            <a:chOff x="2588085" y="3380835"/>
            <a:chExt cx="180504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520FB94A-9B6A-62DA-A8D5-9A046BFED4DA}"/>
                    </a:ext>
                  </a:extLst>
                </p14:cNvPr>
                <p14:cNvContentPartPr/>
                <p14:nvPr/>
              </p14:nvContentPartPr>
              <p14:xfrm>
                <a:off x="2588085" y="4627515"/>
                <a:ext cx="1214640" cy="36468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520FB94A-9B6A-62DA-A8D5-9A046BFED4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9445" y="4618875"/>
                  <a:ext cx="1232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インク 11">
                  <a:extLst>
                    <a:ext uri="{FF2B5EF4-FFF2-40B4-BE49-F238E27FC236}">
                      <a16:creationId xmlns:a16="http://schemas.microsoft.com/office/drawing/2014/main" id="{975A8923-0E5C-CC80-E724-8388C0614CD7}"/>
                    </a:ext>
                  </a:extLst>
                </p14:cNvPr>
                <p14:cNvContentPartPr/>
                <p14:nvPr/>
              </p14:nvContentPartPr>
              <p14:xfrm>
                <a:off x="3809565" y="3484155"/>
                <a:ext cx="583560" cy="1287720"/>
              </p14:xfrm>
            </p:contentPart>
          </mc:Choice>
          <mc:Fallback xmlns="">
            <p:pic>
              <p:nvPicPr>
                <p:cNvPr id="12" name="インク 11">
                  <a:extLst>
                    <a:ext uri="{FF2B5EF4-FFF2-40B4-BE49-F238E27FC236}">
                      <a16:creationId xmlns:a16="http://schemas.microsoft.com/office/drawing/2014/main" id="{975A8923-0E5C-CC80-E724-8388C0614C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00925" y="3475515"/>
                  <a:ext cx="601200" cy="13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インク 12">
                  <a:extLst>
                    <a:ext uri="{FF2B5EF4-FFF2-40B4-BE49-F238E27FC236}">
                      <a16:creationId xmlns:a16="http://schemas.microsoft.com/office/drawing/2014/main" id="{DECDB759-FF30-D767-097C-1C9569496C43}"/>
                    </a:ext>
                  </a:extLst>
                </p14:cNvPr>
                <p14:cNvContentPartPr/>
                <p14:nvPr/>
              </p14:nvContentPartPr>
              <p14:xfrm>
                <a:off x="4133205" y="3380835"/>
                <a:ext cx="143280" cy="200880"/>
              </p14:xfrm>
            </p:contentPart>
          </mc:Choice>
          <mc:Fallback xmlns="">
            <p:pic>
              <p:nvPicPr>
                <p:cNvPr id="13" name="インク 12">
                  <a:extLst>
                    <a:ext uri="{FF2B5EF4-FFF2-40B4-BE49-F238E27FC236}">
                      <a16:creationId xmlns:a16="http://schemas.microsoft.com/office/drawing/2014/main" id="{DECDB759-FF30-D767-097C-1C9569496C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4205" y="3371835"/>
                  <a:ext cx="160920" cy="21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968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240" t="22329" r="5992" b="6677"/>
          <a:stretch/>
        </p:blipFill>
        <p:spPr>
          <a:xfrm>
            <a:off x="0" y="0"/>
            <a:ext cx="12192000" cy="68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7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938" t="22143" r="5992" b="6677"/>
          <a:stretch/>
        </p:blipFill>
        <p:spPr>
          <a:xfrm>
            <a:off x="0" y="0"/>
            <a:ext cx="12192000" cy="68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0716" y="2597727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課題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05</a:t>
            </a:r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について</a:t>
            </a:r>
            <a:endParaRPr kumimoji="1" lang="en-US" altLang="ja-JP" sz="54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93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515382-C726-F9E2-A9CD-8673F996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61255230-1968-BBB5-87D4-1A387AD753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406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AFE6BF-A364-B76E-A976-DB19C301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C17449E-A96D-3684-4940-CA055C32E1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713" cy="6858000"/>
          </a:xfrm>
        </p:spPr>
      </p:pic>
    </p:spTree>
    <p:extLst>
      <p:ext uri="{BB962C8B-B14F-4D97-AF65-F5344CB8AC3E}">
        <p14:creationId xmlns:p14="http://schemas.microsoft.com/office/powerpoint/2010/main" val="59393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228600"/>
            <a:ext cx="10396882" cy="1151965"/>
          </a:xfrm>
        </p:spPr>
        <p:txBody>
          <a:bodyPr>
            <a:normAutofit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課題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5</a:t>
            </a:r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について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レポート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0" y="1216404"/>
            <a:ext cx="11996257" cy="4332140"/>
          </a:xfrm>
        </p:spPr>
        <p:txBody>
          <a:bodyPr anchor="t">
            <a:normAutofit/>
          </a:bodyPr>
          <a:lstStyle/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1,html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とは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詳細や作成方法、歴史などを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3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行以上でまとめる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</a:p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2.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関連知識</a:t>
            </a:r>
            <a:endParaRPr kumimoji="1" lang="en-US" altLang="ja-JP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　 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今まで使用したタグを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3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つ以上選び、詳細と説明を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2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行以上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    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なので最低でも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6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行以上になります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</a:p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3.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作成したホームページの説明</a:t>
            </a:r>
            <a:endParaRPr kumimoji="1" lang="en-US" altLang="ja-JP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　　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仕掛けや使用したタグなど工夫した箇所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3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行以上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endParaRPr kumimoji="1" lang="ja-JP" altLang="en-US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40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228600"/>
            <a:ext cx="10396882" cy="1151965"/>
          </a:xfrm>
        </p:spPr>
        <p:txBody>
          <a:bodyPr>
            <a:normAutofit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課題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5</a:t>
            </a:r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について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レポート</a:t>
            </a:r>
            <a:r>
              <a:rPr kumimoji="1" lang="en-US" altLang="ja-JP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97871" y="1262930"/>
            <a:ext cx="11996257" cy="4332140"/>
          </a:xfrm>
        </p:spPr>
        <p:txBody>
          <a:bodyPr anchor="t">
            <a:normAutofit fontScale="77500" lnSpcReduction="20000"/>
          </a:bodyPr>
          <a:lstStyle/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4.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考察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次の説明を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3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行以上で考察してください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</a:p>
          <a:p>
            <a:pPr marL="0" indent="0">
              <a:buNone/>
            </a:pP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最近の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AI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の進化は著しく、</a:t>
            </a:r>
            <a:r>
              <a:rPr kumimoji="1" lang="en-US" altLang="ja-JP" sz="2800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chatGPT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が生成したプログラムも要望通りの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効果を持った状態で実行できるまでの精度を持っています</a:t>
            </a:r>
          </a:p>
          <a:p>
            <a:pPr marL="0" indent="0">
              <a:buNone/>
            </a:pP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要望に対してメッセージを送ってくれる</a:t>
            </a:r>
            <a:r>
              <a:rPr kumimoji="1" lang="en-US" altLang="ja-JP" sz="2800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chatGPT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のほかに</a:t>
            </a:r>
            <a:r>
              <a:rPr kumimoji="1" lang="en-US" altLang="ja-JP" sz="2800" cap="none" err="1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novelAI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を使用した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イラストや、あるキャラクターに好きなセリフを言わせることができるほどに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進化してます。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10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年後、このまま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AI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が進化したら社会や仕事がどのように変化するか、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あなたの意見を考察してください</a:t>
            </a:r>
          </a:p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5.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感想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(5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行以上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)</a:t>
            </a:r>
          </a:p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6.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ページの最後に作成したホームページのスクショを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2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枚以上ホチキス止めする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endParaRPr kumimoji="1" lang="ja-JP" altLang="en-US" sz="28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340F79B-7F70-4FD7-029A-07D3E7EA4055}"/>
              </a:ext>
            </a:extLst>
          </p:cNvPr>
          <p:cNvSpPr/>
          <p:nvPr/>
        </p:nvSpPr>
        <p:spPr>
          <a:xfrm>
            <a:off x="151002" y="1744910"/>
            <a:ext cx="10150679" cy="2575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9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0716" y="2597727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en-US" altLang="ja-JP" sz="5400" cap="none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99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1892" y="42081"/>
            <a:ext cx="10396882" cy="1151965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</a:t>
            </a:r>
            <a:endParaRPr kumimoji="1" lang="ja-JP" altLang="en-US"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24286" y="1075677"/>
            <a:ext cx="11532093" cy="5468645"/>
          </a:xfrm>
        </p:spPr>
        <p:txBody>
          <a:bodyPr anchor="t">
            <a:normAutofit/>
          </a:bodyPr>
          <a:lstStyle/>
          <a:p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*</a:t>
            </a: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実行例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*</a:t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ボタンを押したら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一覧リストとプルダウンメニューで選択した</a:t>
            </a:r>
            <a: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/>
            </a:r>
            <a:br>
              <a:rPr kumimoji="1" lang="en-US" altLang="ja-JP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</a:br>
            <a:r>
              <a:rPr kumimoji="1" lang="ja-JP" altLang="en-US" sz="2800" cap="none">
                <a:latin typeface="FOT-スキップ Std E" panose="02020800000000000000" pitchFamily="18" charset="-128"/>
                <a:ea typeface="FOT-スキップ Std E" panose="02020800000000000000" pitchFamily="18" charset="-128"/>
              </a:rPr>
              <a:t>項目を上部に表示する</a:t>
            </a:r>
            <a:endParaRPr lang="en-US" altLang="ja-JP" sz="2400" b="1" u="sng" cap="none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T-スキップ Std E" panose="02020800000000000000" pitchFamily="18" charset="-128"/>
              <a:ea typeface="FOT-スキップ Std E" panose="02020800000000000000" pitchFamily="18" charset="-128"/>
            </a:endParaRPr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A1CF2CDE-E017-261C-0792-2DC75AF95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2" r="82838" b="29434"/>
          <a:stretch/>
        </p:blipFill>
        <p:spPr>
          <a:xfrm>
            <a:off x="8309111" y="1700371"/>
            <a:ext cx="2335422" cy="40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2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イン イベント">
  <a:themeElements>
    <a:clrScheme name="メイン イベント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メイン イベント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メイン イベント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ワイド画面</PresentationFormat>
  <Paragraphs>62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FOT-スキップ Std E</vt:lpstr>
      <vt:lpstr>ＭＳ Ｐゴシック</vt:lpstr>
      <vt:lpstr>Arial</vt:lpstr>
      <vt:lpstr>Impact</vt:lpstr>
      <vt:lpstr>メイン イベント</vt:lpstr>
      <vt:lpstr>Webプログラミング</vt:lpstr>
      <vt:lpstr>目次</vt:lpstr>
      <vt:lpstr>課題05について</vt:lpstr>
      <vt:lpstr>PowerPoint プレゼンテーション</vt:lpstr>
      <vt:lpstr>PowerPoint プレゼンテーション</vt:lpstr>
      <vt:lpstr>課題5について(レポート)</vt:lpstr>
      <vt:lpstr>課題5について(レポート)</vt:lpstr>
      <vt:lpstr>一覧リストとプルダウンメニュー</vt:lpstr>
      <vt:lpstr>一覧リストとプルダウンメニュー</vt:lpstr>
      <vt:lpstr>PowerPoint プレゼンテーション</vt:lpstr>
      <vt:lpstr>PowerPoint プレゼンテーション</vt:lpstr>
      <vt:lpstr>PowerPoint プレゼンテーション</vt:lpstr>
      <vt:lpstr>一覧リストとプルダウンメニュー</vt:lpstr>
      <vt:lpstr>PowerPoint プレゼンテーション</vt:lpstr>
      <vt:lpstr>PowerPoint プレゼンテーション</vt:lpstr>
      <vt:lpstr>一覧リストとプルダウンメニュー (解説)</vt:lpstr>
      <vt:lpstr>一覧リストとプルダウンメニュー</vt:lpstr>
      <vt:lpstr>一覧リストとプルダウンメニュー</vt:lpstr>
      <vt:lpstr>一覧リストとプルダウンメニュー</vt:lpstr>
      <vt:lpstr>PowerPoint プレゼンテーション</vt:lpstr>
      <vt:lpstr>一覧リストとプルダウンメニュー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2023-05-08T00:24:57Z</dcterms:created>
  <dcterms:modified xsi:type="dcterms:W3CDTF">2023-05-27T01:50:49Z</dcterms:modified>
</cp:coreProperties>
</file>